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1" r:id="rId3"/>
    <p:sldId id="284" r:id="rId4"/>
    <p:sldId id="289" r:id="rId5"/>
    <p:sldId id="283" r:id="rId6"/>
    <p:sldId id="282" r:id="rId7"/>
    <p:sldId id="27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29FF42"/>
    <a:srgbClr val="2A14A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27" autoAdjust="0"/>
  </p:normalViewPr>
  <p:slideViewPr>
    <p:cSldViewPr>
      <p:cViewPr>
        <p:scale>
          <a:sx n="86" d="100"/>
          <a:sy n="86" d="100"/>
        </p:scale>
        <p:origin x="-9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ия\Desktop\РМО 15 ЛЕТ\1370353837_kids_110411_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8" r="2017"/>
          <a:stretch>
            <a:fillRect/>
          </a:stretch>
        </p:blipFill>
        <p:spPr bwMode="auto">
          <a:xfrm>
            <a:off x="-31924" y="296789"/>
            <a:ext cx="9144000" cy="65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0134" y="1412776"/>
            <a:ext cx="4857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Arno Pro Smbd Display" pitchFamily="18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Arno Pro Smbd Display" pitchFamily="18" charset="0"/>
              </a:rPr>
              <a:t>М</a:t>
            </a:r>
            <a:r>
              <a:rPr lang="tt-RU" sz="3600" dirty="0" smtClean="0">
                <a:solidFill>
                  <a:srgbClr val="FF0000"/>
                </a:solidFill>
                <a:latin typeface="Arno Pro Smbd Display" pitchFamily="18" charset="0"/>
              </a:rPr>
              <a:t>әктәпкәчә яш</a:t>
            </a:r>
            <a:r>
              <a:rPr lang="ru-RU" sz="3600" dirty="0" err="1" smtClean="0">
                <a:solidFill>
                  <a:srgbClr val="FF0000"/>
                </a:solidFill>
                <a:latin typeface="Arno Pro Smbd Display" pitchFamily="18" charset="0"/>
              </a:rPr>
              <a:t>ьт</a:t>
            </a:r>
            <a:r>
              <a:rPr lang="tt-RU" sz="3600" dirty="0" smtClean="0">
                <a:solidFill>
                  <a:srgbClr val="FF0000"/>
                </a:solidFill>
                <a:latin typeface="Arno Pro Smbd Display" pitchFamily="18" charset="0"/>
              </a:rPr>
              <a:t>әге балаларның интерактив папка - лэпбук</a:t>
            </a:r>
            <a:r>
              <a:rPr lang="ru-RU" sz="3600" dirty="0" smtClean="0">
                <a:solidFill>
                  <a:srgbClr val="FF0000"/>
                </a:solidFill>
                <a:latin typeface="Arno Pro Smbd Display" pitchFamily="18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no Pro Smbd Display" pitchFamily="18" charset="0"/>
              </a:rPr>
              <a:t>аша</a:t>
            </a:r>
            <a:r>
              <a:rPr lang="ru-RU" sz="3600" dirty="0" smtClean="0">
                <a:solidFill>
                  <a:srgbClr val="FF0000"/>
                </a:solidFill>
                <a:latin typeface="Arno Pro Smbd Display" pitchFamily="18" charset="0"/>
              </a:rPr>
              <a:t>   </a:t>
            </a:r>
            <a:r>
              <a:rPr lang="ru-RU" sz="3600" dirty="0" err="1" smtClean="0">
                <a:solidFill>
                  <a:srgbClr val="FF0000"/>
                </a:solidFill>
                <a:latin typeface="Arno Pro Smbd Display" pitchFamily="18" charset="0"/>
              </a:rPr>
              <a:t>сөйләм</a:t>
            </a:r>
            <a:r>
              <a:rPr lang="ru-RU" sz="3600" dirty="0" smtClean="0">
                <a:solidFill>
                  <a:srgbClr val="FF0000"/>
                </a:solidFill>
                <a:latin typeface="Arno Pro Smbd Display" pitchFamily="18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Arno Pro Smbd Display" pitchFamily="18" charset="0"/>
              </a:rPr>
              <a:t>телен</a:t>
            </a:r>
            <a:r>
              <a:rPr lang="ru-RU" sz="3600" dirty="0" smtClean="0">
                <a:solidFill>
                  <a:srgbClr val="FF0000"/>
                </a:solidFill>
                <a:latin typeface="Arno Pro Smbd Display" pitchFamily="18" charset="0"/>
              </a:rPr>
              <a:t>  </a:t>
            </a:r>
            <a:r>
              <a:rPr lang="ru-RU" sz="3600" dirty="0" err="1" smtClean="0">
                <a:solidFill>
                  <a:srgbClr val="FF0000"/>
                </a:solidFill>
                <a:latin typeface="Arno Pro Smbd Display" pitchFamily="18" charset="0"/>
              </a:rPr>
              <a:t>үстерү</a:t>
            </a:r>
            <a:endParaRPr lang="ru-RU" sz="3600" dirty="0" smtClean="0">
              <a:solidFill>
                <a:srgbClr val="FF0000"/>
              </a:solidFill>
              <a:latin typeface="Arno Pro Smbd Display" pitchFamily="18" charset="0"/>
            </a:endParaRPr>
          </a:p>
          <a:p>
            <a:pPr algn="ctr"/>
            <a:endParaRPr lang="tt-RU" sz="3600" dirty="0">
              <a:solidFill>
                <a:srgbClr val="FF0000"/>
              </a:solidFill>
              <a:latin typeface="Arno Pro Smbd Display" pitchFamily="18" charset="0"/>
            </a:endParaRPr>
          </a:p>
          <a:p>
            <a:r>
              <a:rPr lang="tt-RU" sz="2800" dirty="0" smtClean="0">
                <a:latin typeface="Arno Pro Smbd Display" pitchFamily="18" charset="0"/>
              </a:rPr>
              <a:t>Эзерләде</a:t>
            </a:r>
            <a:r>
              <a:rPr lang="tt-RU" sz="2800" dirty="0" smtClean="0">
                <a:latin typeface="Arno Pro Smbd Display" pitchFamily="18" charset="0"/>
              </a:rPr>
              <a:t>:</a:t>
            </a:r>
            <a:endParaRPr lang="tt-RU" sz="2800" dirty="0" smtClean="0">
              <a:latin typeface="Arno Pro Smbd Display" pitchFamily="18" charset="0"/>
            </a:endParaRPr>
          </a:p>
          <a:p>
            <a:r>
              <a:rPr lang="tt-RU" sz="2400" smtClean="0">
                <a:latin typeface="Arno Pro Smbd Display" pitchFamily="18" charset="0"/>
              </a:rPr>
              <a:t>Басканова </a:t>
            </a:r>
            <a:r>
              <a:rPr lang="tt-RU" sz="2400" smtClean="0">
                <a:latin typeface="Arno Pro Smbd Display" pitchFamily="18" charset="0"/>
              </a:rPr>
              <a:t>Л.М.</a:t>
            </a:r>
            <a:endParaRPr lang="tt-RU" sz="2400" dirty="0" smtClean="0">
              <a:latin typeface="Arno Pro Smbd Display" pitchFamily="18" charset="0"/>
            </a:endParaRPr>
          </a:p>
          <a:p>
            <a:r>
              <a:rPr lang="tt-RU" sz="2400" dirty="0" smtClean="0">
                <a:latin typeface="Arno Pro Smbd Display" pitchFamily="18" charset="0"/>
              </a:rPr>
              <a:t>Тарзиманова А.А.</a:t>
            </a:r>
            <a:endParaRPr lang="ru-RU" sz="2400" dirty="0" smtClean="0">
              <a:latin typeface="Arno Pro Smbd Display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1785926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Arno Pro Smbd Display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836712"/>
            <a:ext cx="5454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/>
              <a:t>Татарстан Республикасы </a:t>
            </a:r>
            <a:endParaRPr lang="ru-RU" dirty="0"/>
          </a:p>
          <a:p>
            <a:pPr algn="ctr"/>
            <a:r>
              <a:rPr lang="tt-RU" b="1" dirty="0"/>
              <a:t>Азнакай муниципаль районы </a:t>
            </a:r>
            <a:endParaRPr lang="ru-RU" dirty="0"/>
          </a:p>
          <a:p>
            <a:pPr algn="ctr"/>
            <a:r>
              <a:rPr lang="tt-RU" b="1" dirty="0"/>
              <a:t>Азнакай шәһәре </a:t>
            </a:r>
            <a:endParaRPr lang="ru-RU" dirty="0"/>
          </a:p>
          <a:p>
            <a:pPr algn="ctr"/>
            <a:r>
              <a:rPr lang="tt-RU" b="1" dirty="0"/>
              <a:t>“20 нче “Әллүки” балалар бакчасы</a:t>
            </a:r>
            <a:endParaRPr lang="ru-RU" dirty="0"/>
          </a:p>
          <a:p>
            <a:pPr algn="ctr"/>
            <a:r>
              <a:rPr lang="tt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16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я\Desktop\РМО 15 ЛЕТ\hello_html_30ed6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t="4972" r="4333" b="40332"/>
          <a:stretch>
            <a:fillRect/>
          </a:stretch>
        </p:blipFill>
        <p:spPr bwMode="auto">
          <a:xfrm>
            <a:off x="-450753" y="0"/>
            <a:ext cx="95596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44" y="357166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www.tvoyrebenok.ru/images/presentation/nice/b/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0529" y="649553"/>
            <a:ext cx="8784975" cy="587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39552" y="1613119"/>
            <a:ext cx="496855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000" b="1" i="1" dirty="0">
                <a:solidFill>
                  <a:srgbClr val="FF0000"/>
                </a:solidFill>
                <a:latin typeface="Calibri" pitchFamily="34" charset="0"/>
              </a:rPr>
              <a:t>Нәрсә ул лэпбук</a:t>
            </a:r>
            <a:endParaRPr lang="ru-RU" sz="2000" b="1" i="1" dirty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интерактив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тематик папка. Яки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кулдан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ясалган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кесәле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ачыла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торган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беренче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мәртәбә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Америкада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кулланганнар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Инглиз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теленнән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тәрҗемәсе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lap-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колени,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book-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книга, «наколенная книга»)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җыелма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күрсәтмә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таратма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материаллар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тупланган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t-RU" sz="1600" dirty="0">
                <a:latin typeface="Times New Roman" pitchFamily="18" charset="0"/>
                <a:cs typeface="Times New Roman" pitchFamily="18" charset="0"/>
              </a:rPr>
              <a:t>Лэпбук ясаганда билгеле бер тема нигезендә эшләргә кирәк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рәсемле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кына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түгел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проект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өстендә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эшләү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ярдәмлек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ул.</a:t>
            </a:r>
          </a:p>
        </p:txBody>
      </p:sp>
    </p:spTree>
    <p:extLst>
      <p:ext uri="{BB962C8B-B14F-4D97-AF65-F5344CB8AC3E}">
        <p14:creationId xmlns:p14="http://schemas.microsoft.com/office/powerpoint/2010/main" val="12952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user\Downloads\IMG_20210323_112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74797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7" y="188640"/>
            <a:ext cx="482453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Сезнең иг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ъ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тибарыгызга лэпбук          “ Туган телдә сөйләшәбез” уртанчылар һәм өлкәннәр төркемендәге балалар өчен ясалган.</a:t>
            </a:r>
          </a:p>
          <a:p>
            <a:pPr algn="ctr"/>
            <a:r>
              <a:rPr lang="tt-RU" b="1" u="sng" dirty="0" smtClean="0">
                <a:solidFill>
                  <a:srgbClr val="FF0000"/>
                </a:solidFill>
              </a:rPr>
              <a:t>Лэпбук нигә кирәк?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Бала үткән материалны үзенә уңайлы вакытта лэпбукны алып кабатлый ала;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Мөстәкыйл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ь р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әвештә балалар информа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цияне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оештырырга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һәм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җыярга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өйрәнәчәкләр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Төрле яш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ьт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әге катнаш төркемнәргә туры килә.</a:t>
            </a:r>
          </a:p>
          <a:p>
            <a:pPr algn="ctr"/>
            <a:r>
              <a:rPr lang="tt-RU" b="1" u="sng" dirty="0" smtClean="0">
                <a:solidFill>
                  <a:srgbClr val="FF0000"/>
                </a:solidFill>
              </a:rPr>
              <a:t>Ләпбук МББ ФДББС таләпләренең кысаларына керә</a:t>
            </a:r>
          </a:p>
          <a:p>
            <a:r>
              <a:rPr lang="tt-RU" dirty="0" smtClean="0">
                <a:solidFill>
                  <a:srgbClr val="FF0000"/>
                </a:solidFill>
              </a:rPr>
              <a:t>Ләпбук: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>
                <a:solidFill>
                  <a:schemeClr val="accent6">
                    <a:lumMod val="75000"/>
                  </a:schemeClr>
                </a:solidFill>
              </a:rPr>
              <a:t>б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алаларның күзаллауын һәм иҗатын үстерә;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>
                <a:solidFill>
                  <a:schemeClr val="accent6">
                    <a:lumMod val="75000"/>
                  </a:schemeClr>
                </a:solidFill>
              </a:rPr>
              <a:t>т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өркемчәләрдә һәм  мөстәкыйл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ь 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рәвештә эшләргә мөмкин;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>
                <a:solidFill>
                  <a:schemeClr val="accent6">
                    <a:lumMod val="75000"/>
                  </a:schemeClr>
                </a:solidFill>
              </a:rPr>
              <a:t>т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өрле вариантларда кулланырга мөмкин.</a:t>
            </a:r>
          </a:p>
          <a:p>
            <a:pPr algn="ctr"/>
            <a:r>
              <a:rPr lang="tt-RU" b="1" u="sng" dirty="0" smtClean="0">
                <a:solidFill>
                  <a:srgbClr val="FF0000"/>
                </a:solidFill>
              </a:rPr>
              <a:t>Лэпбукны куллану нәтиҗәсе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>
                <a:solidFill>
                  <a:schemeClr val="accent6">
                    <a:lumMod val="75000"/>
                  </a:schemeClr>
                </a:solidFill>
              </a:rPr>
              <a:t>э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чтәлегенә кызыксыну уяту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dirty="0">
                <a:solidFill>
                  <a:schemeClr val="accent6">
                    <a:lumMod val="75000"/>
                  </a:schemeClr>
                </a:solidFill>
              </a:rPr>
              <a:t>л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эпбук белән эшләгәндә мөстәкыйл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ьлелек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уяту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tt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tt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tt-RU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r>
              <a:rPr lang="tt-RU" sz="1800" b="1" u="sng" dirty="0">
                <a:solidFill>
                  <a:srgbClr val="FF0000"/>
                </a:solidFill>
              </a:rPr>
              <a:t>Лэпбукның максаты </a:t>
            </a:r>
            <a:r>
              <a:rPr lang="tt-RU" sz="1800" dirty="0"/>
              <a:t>: </a:t>
            </a: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укыту – методик комплекты кысаларына кергән лексик минимумны </a:t>
            </a:r>
            <a:r>
              <a:rPr lang="tt-RU" sz="1800" dirty="0" smtClean="0">
                <a:solidFill>
                  <a:schemeClr val="accent6">
                    <a:lumMod val="75000"/>
                  </a:schemeClr>
                </a:solidFill>
              </a:rPr>
              <a:t>ре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ж</a:t>
            </a:r>
            <a:r>
              <a:rPr lang="tt-RU" sz="1800" dirty="0" smtClean="0">
                <a:solidFill>
                  <a:schemeClr val="accent6">
                    <a:lumMod val="75000"/>
                  </a:schemeClr>
                </a:solidFill>
              </a:rPr>
              <a:t>им </a:t>
            </a: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вакытларында ныгыту</a:t>
            </a:r>
          </a:p>
          <a:p>
            <a:r>
              <a:rPr lang="tt-RU" sz="1800" b="1" u="sng" dirty="0">
                <a:solidFill>
                  <a:srgbClr val="FF0000"/>
                </a:solidFill>
              </a:rPr>
              <a:t>Бурычлар </a:t>
            </a:r>
            <a:r>
              <a:rPr lang="ru-RU" sz="1800" b="1" u="sng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татар телендә дөрес җөмлә төзү күнекмәләрен ныгыту;</a:t>
            </a:r>
          </a:p>
          <a:p>
            <a:pPr marL="285750" indent="-285750">
              <a:buFontTx/>
              <a:buChar char="-"/>
            </a:pP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дөрес сорау бирергә өйрәнү;</a:t>
            </a:r>
          </a:p>
          <a:p>
            <a:pPr marL="285750" indent="-285750">
              <a:buFontTx/>
              <a:buChar char="-"/>
            </a:pP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татар телендә сөйләм телен үстерү;</a:t>
            </a:r>
          </a:p>
          <a:p>
            <a:pPr marL="285750" indent="-285750">
              <a:buFontTx/>
              <a:buChar char="-"/>
            </a:pPr>
            <a:r>
              <a:rPr lang="tt-RU" sz="1800" dirty="0">
                <a:solidFill>
                  <a:schemeClr val="accent6">
                    <a:lumMod val="75000"/>
                  </a:schemeClr>
                </a:solidFill>
              </a:rPr>
              <a:t>татар теленә кызыксыну уяту.</a:t>
            </a:r>
          </a:p>
          <a:p>
            <a:pPr marL="285750" indent="-285750">
              <a:buFontTx/>
              <a:buChar char="-"/>
            </a:pPr>
            <a:endParaRPr lang="tt-RU" sz="2300" dirty="0"/>
          </a:p>
          <a:p>
            <a:endParaRPr lang="ru-RU" dirty="0"/>
          </a:p>
        </p:txBody>
      </p:sp>
      <p:pic>
        <p:nvPicPr>
          <p:cNvPr id="4" name="Picture 4" descr="C:\Users\user\Downloads\IMG_20210323_114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74441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42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IMG_20210323_115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859340"/>
            <a:ext cx="425667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/>
          </a:p>
          <a:p>
            <a:r>
              <a:rPr lang="ru-RU" sz="1100" b="1" dirty="0" smtClean="0"/>
              <a:t>ДИДАКТИК </a:t>
            </a:r>
            <a:r>
              <a:rPr lang="ru-RU" sz="1100" b="1" dirty="0"/>
              <a:t>УЕН: </a:t>
            </a:r>
            <a:r>
              <a:rPr lang="ru-RU" sz="1100" b="1" dirty="0" smtClean="0"/>
              <a:t>«РӘСЕМНЕ ҖЫЙ»</a:t>
            </a:r>
            <a:endParaRPr lang="ru-RU" sz="1100" b="1" dirty="0"/>
          </a:p>
          <a:p>
            <a:r>
              <a:rPr lang="ru-RU" sz="1100" i="1" dirty="0" err="1">
                <a:solidFill>
                  <a:srgbClr val="FF0000"/>
                </a:solidFill>
              </a:rPr>
              <a:t>Максат</a:t>
            </a:r>
            <a:r>
              <a:rPr lang="ru-RU" sz="1100" i="1" dirty="0">
                <a:solidFill>
                  <a:srgbClr val="FF0000"/>
                </a:solidFill>
              </a:rPr>
              <a:t>:</a:t>
            </a:r>
            <a:r>
              <a:rPr lang="ru-RU" sz="1100" dirty="0">
                <a:solidFill>
                  <a:srgbClr val="FF0000"/>
                </a:solidFill>
              </a:rPr>
              <a:t> </a:t>
            </a:r>
            <a:r>
              <a:rPr lang="ru-RU" sz="1100" dirty="0" err="1">
                <a:solidFill>
                  <a:srgbClr val="FF0000"/>
                </a:solidFill>
              </a:rPr>
              <a:t>Берничә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кисәктән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берне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төзүне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җыюны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ныгыту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Матурлыкны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күрә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белергә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өйрәтү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Композицион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жанрларны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ныгыту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r>
              <a:rPr lang="ru-RU" sz="1100" i="1" dirty="0" err="1">
                <a:solidFill>
                  <a:srgbClr val="FF0000"/>
                </a:solidFill>
              </a:rPr>
              <a:t>Уен</a:t>
            </a:r>
            <a:r>
              <a:rPr lang="ru-RU" sz="1100" i="1" dirty="0">
                <a:solidFill>
                  <a:srgbClr val="FF0000"/>
                </a:solidFill>
              </a:rPr>
              <a:t> </a:t>
            </a:r>
            <a:r>
              <a:rPr lang="ru-RU" sz="1100" i="1" dirty="0" err="1">
                <a:solidFill>
                  <a:srgbClr val="FF0000"/>
                </a:solidFill>
              </a:rPr>
              <a:t>барышы</a:t>
            </a:r>
            <a:r>
              <a:rPr lang="ru-RU" sz="1100" i="1" dirty="0">
                <a:solidFill>
                  <a:srgbClr val="FF0000"/>
                </a:solidFill>
              </a:rPr>
              <a:t>: </a:t>
            </a:r>
            <a:r>
              <a:rPr lang="ru-RU" sz="1100" dirty="0" err="1">
                <a:solidFill>
                  <a:srgbClr val="FF0000"/>
                </a:solidFill>
              </a:rPr>
              <a:t>Балаларның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 smtClean="0">
                <a:solidFill>
                  <a:srgbClr val="FF0000"/>
                </a:solidFill>
              </a:rPr>
              <a:t>алдында</a:t>
            </a:r>
            <a:r>
              <a:rPr lang="ru-RU" sz="1100" dirty="0" smtClean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конвертлар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Бу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конвертлар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эчендә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берничә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өлешкә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бүленгән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картиналар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ята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Балаларның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бурычы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бу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картиналарны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итеп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җыеп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Нинди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жанрда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иҗат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ителгәнен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әйтеп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бирү</a:t>
            </a:r>
            <a:r>
              <a:rPr lang="ru-RU" sz="11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1100" b="1" dirty="0"/>
              <a:t>ДИДАКТИК УЕН:  </a:t>
            </a:r>
            <a:r>
              <a:rPr lang="ru-RU" sz="1100" b="1" dirty="0" smtClean="0"/>
              <a:t>«БУ НИНДИ КОШ»</a:t>
            </a:r>
            <a:endParaRPr lang="ru-RU" sz="1100" b="1" dirty="0"/>
          </a:p>
          <a:p>
            <a:r>
              <a:rPr lang="ru-RU" sz="1100" i="1" dirty="0" err="1">
                <a:solidFill>
                  <a:srgbClr val="FF0000"/>
                </a:solidFill>
              </a:rPr>
              <a:t>Максат</a:t>
            </a:r>
            <a:r>
              <a:rPr lang="ru-RU" sz="1100" dirty="0">
                <a:solidFill>
                  <a:srgbClr val="FF0000"/>
                </a:solidFill>
              </a:rPr>
              <a:t>: </a:t>
            </a:r>
            <a:r>
              <a:rPr lang="ru-RU" sz="1100" dirty="0" err="1">
                <a:solidFill>
                  <a:srgbClr val="FF0000"/>
                </a:solidFill>
              </a:rPr>
              <a:t>Балаларның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кошлар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турындагы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белемнәрен</a:t>
            </a:r>
            <a:r>
              <a:rPr lang="ru-RU" sz="1100" dirty="0">
                <a:solidFill>
                  <a:srgbClr val="FF0000"/>
                </a:solidFill>
              </a:rPr>
              <a:t> , </a:t>
            </a:r>
            <a:r>
              <a:rPr lang="ru-RU" sz="1100" dirty="0" err="1">
                <a:solidFill>
                  <a:srgbClr val="FF0000"/>
                </a:solidFill>
              </a:rPr>
              <a:t>күзаллауларын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үстерү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Аларны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рәсемнән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танырга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итеп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атый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белергә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өйрәтү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Сүз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байлыгын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арттыру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тулыландыру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Кошларга</a:t>
            </a:r>
            <a:r>
              <a:rPr lang="ru-RU" sz="1100" dirty="0">
                <a:solidFill>
                  <a:srgbClr val="FF0000"/>
                </a:solidFill>
              </a:rPr>
              <a:t> карата </a:t>
            </a:r>
            <a:r>
              <a:rPr lang="ru-RU" sz="1100" dirty="0" err="1">
                <a:solidFill>
                  <a:srgbClr val="FF0000"/>
                </a:solidFill>
              </a:rPr>
              <a:t>кайгыртучанлык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тәрбияләү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r>
              <a:rPr lang="ru-RU" sz="1100" i="1" dirty="0" err="1">
                <a:solidFill>
                  <a:srgbClr val="FF0000"/>
                </a:solidFill>
              </a:rPr>
              <a:t>Җиһазлау</a:t>
            </a:r>
            <a:r>
              <a:rPr lang="ru-RU" sz="1100" dirty="0">
                <a:solidFill>
                  <a:srgbClr val="FF0000"/>
                </a:solidFill>
              </a:rPr>
              <a:t>: </a:t>
            </a:r>
            <a:r>
              <a:rPr lang="ru-RU" sz="1100" dirty="0" err="1">
                <a:solidFill>
                  <a:srgbClr val="FF0000"/>
                </a:solidFill>
              </a:rPr>
              <a:t>кошлар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төшерелгән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рәсемнәр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r>
              <a:rPr lang="ru-RU" sz="1100" i="1" dirty="0" err="1">
                <a:solidFill>
                  <a:srgbClr val="FF0000"/>
                </a:solidFill>
              </a:rPr>
              <a:t>Уен</a:t>
            </a:r>
            <a:r>
              <a:rPr lang="ru-RU" sz="1100" i="1" dirty="0">
                <a:solidFill>
                  <a:srgbClr val="FF0000"/>
                </a:solidFill>
              </a:rPr>
              <a:t> </a:t>
            </a:r>
            <a:r>
              <a:rPr lang="ru-RU" sz="1100" i="1" dirty="0" err="1">
                <a:solidFill>
                  <a:srgbClr val="FF0000"/>
                </a:solidFill>
              </a:rPr>
              <a:t>барышы</a:t>
            </a:r>
            <a:r>
              <a:rPr lang="ru-RU" sz="1100" i="1" dirty="0">
                <a:solidFill>
                  <a:srgbClr val="FF0000"/>
                </a:solidFill>
              </a:rPr>
              <a:t>:</a:t>
            </a:r>
            <a:r>
              <a:rPr lang="ru-RU" sz="1100" dirty="0">
                <a:solidFill>
                  <a:srgbClr val="FF0000"/>
                </a:solidFill>
              </a:rPr>
              <a:t> </a:t>
            </a:r>
            <a:r>
              <a:rPr lang="ru-RU" sz="1100" dirty="0" err="1">
                <a:solidFill>
                  <a:srgbClr val="FF0000"/>
                </a:solidFill>
              </a:rPr>
              <a:t>Тәрбияче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кошларның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күрсәтә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Балалар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кошларны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танып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тышкы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билгеләрен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аерып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күрсәтеп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атарга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тиешләр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Кошны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атаган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балага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бирелә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Кайсы</a:t>
            </a:r>
            <a:r>
              <a:rPr lang="ru-RU" sz="1100" dirty="0">
                <a:solidFill>
                  <a:srgbClr val="FF0000"/>
                </a:solidFill>
              </a:rPr>
              <a:t> бала </a:t>
            </a:r>
            <a:r>
              <a:rPr lang="ru-RU" sz="1100" dirty="0" err="1">
                <a:solidFill>
                  <a:srgbClr val="FF0000"/>
                </a:solidFill>
              </a:rPr>
              <a:t>күбрәк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җыя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шул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җиңүче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була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endParaRPr lang="ru-RU" sz="1100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1028343"/>
            <a:ext cx="34563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100" b="1" dirty="0">
              <a:solidFill>
                <a:srgbClr val="FF0000"/>
              </a:solidFill>
            </a:endParaRPr>
          </a:p>
          <a:p>
            <a:endParaRPr lang="ru-RU" sz="1100" b="1" dirty="0" smtClean="0">
              <a:solidFill>
                <a:srgbClr val="FF0000"/>
              </a:solidFill>
            </a:endParaRPr>
          </a:p>
          <a:p>
            <a:r>
              <a:rPr lang="ru-RU" sz="1100" b="1" dirty="0" smtClean="0"/>
              <a:t>ДИДАКТИК </a:t>
            </a:r>
            <a:r>
              <a:rPr lang="ru-RU" sz="1100" b="1" dirty="0"/>
              <a:t>УЕН </a:t>
            </a:r>
            <a:r>
              <a:rPr lang="ru-RU" sz="1100" b="1" dirty="0" smtClean="0"/>
              <a:t>: «ЯШЕЛЧӘМЕ,  ҖИЛӘК-ҖИМЕШМЕ?»</a:t>
            </a:r>
            <a:endParaRPr lang="ru-RU" sz="1100" b="1" dirty="0"/>
          </a:p>
          <a:p>
            <a:r>
              <a:rPr lang="ru-RU" sz="1100" i="1" dirty="0" err="1">
                <a:solidFill>
                  <a:srgbClr val="FF0000"/>
                </a:solidFill>
              </a:rPr>
              <a:t>Максат</a:t>
            </a:r>
            <a:r>
              <a:rPr lang="ru-RU" sz="1100" i="1" dirty="0">
                <a:solidFill>
                  <a:srgbClr val="FF0000"/>
                </a:solidFill>
              </a:rPr>
              <a:t>:</a:t>
            </a:r>
            <a:r>
              <a:rPr lang="ru-RU" sz="1100" dirty="0">
                <a:solidFill>
                  <a:srgbClr val="FF0000"/>
                </a:solidFill>
              </a:rPr>
              <a:t> </a:t>
            </a:r>
            <a:r>
              <a:rPr lang="ru-RU" sz="1100" dirty="0" err="1">
                <a:solidFill>
                  <a:srgbClr val="FF0000"/>
                </a:solidFill>
              </a:rPr>
              <a:t>Балаларны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яшелчә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җиләк-җимешләрне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аерырга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итеп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атарга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төркемнәргә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берләштерергә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өйрәтү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Яшелчә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җиләк-җимешләрнең</a:t>
            </a:r>
            <a:r>
              <a:rPr lang="ru-RU" sz="1100" dirty="0">
                <a:solidFill>
                  <a:srgbClr val="FF0000"/>
                </a:solidFill>
              </a:rPr>
              <a:t>  </a:t>
            </a:r>
            <a:r>
              <a:rPr lang="ru-RU" sz="1100" dirty="0" err="1">
                <a:solidFill>
                  <a:srgbClr val="FF0000"/>
                </a:solidFill>
              </a:rPr>
              <a:t>төсе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формасы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кай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өлешен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ашыйлар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кайда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үсүләре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турында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белемнәрен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тулыландыру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Игътибарлылык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күзәтүчәнлекне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үстерү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сүзлекне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активлаштыру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тулыландыру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r>
              <a:rPr lang="ru-RU" sz="1100" i="1" dirty="0" err="1">
                <a:solidFill>
                  <a:srgbClr val="FF0000"/>
                </a:solidFill>
              </a:rPr>
              <a:t>Җиһазлау</a:t>
            </a:r>
            <a:r>
              <a:rPr lang="ru-RU" sz="1100" dirty="0">
                <a:solidFill>
                  <a:srgbClr val="FF0000"/>
                </a:solidFill>
              </a:rPr>
              <a:t>: </a:t>
            </a:r>
            <a:r>
              <a:rPr lang="ru-RU" sz="1100" dirty="0" err="1">
                <a:solidFill>
                  <a:srgbClr val="FF0000"/>
                </a:solidFill>
              </a:rPr>
              <a:t>яшелчә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җиләк-җимешләр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рәсемнәре</a:t>
            </a:r>
            <a:r>
              <a:rPr lang="ru-RU" sz="1100" dirty="0">
                <a:solidFill>
                  <a:srgbClr val="FF0000"/>
                </a:solidFill>
              </a:rPr>
              <a:t>.</a:t>
            </a:r>
          </a:p>
          <a:p>
            <a:r>
              <a:rPr lang="ru-RU" sz="1100" i="1" dirty="0" err="1">
                <a:solidFill>
                  <a:srgbClr val="FF0000"/>
                </a:solidFill>
              </a:rPr>
              <a:t>Уен</a:t>
            </a:r>
            <a:r>
              <a:rPr lang="ru-RU" sz="1100" i="1" dirty="0">
                <a:solidFill>
                  <a:srgbClr val="FF0000"/>
                </a:solidFill>
              </a:rPr>
              <a:t> </a:t>
            </a:r>
            <a:r>
              <a:rPr lang="ru-RU" sz="1100" i="1" dirty="0" err="1">
                <a:solidFill>
                  <a:srgbClr val="FF0000"/>
                </a:solidFill>
              </a:rPr>
              <a:t>барышы</a:t>
            </a:r>
            <a:r>
              <a:rPr lang="ru-RU" sz="1100" i="1" dirty="0">
                <a:solidFill>
                  <a:srgbClr val="FF0000"/>
                </a:solidFill>
              </a:rPr>
              <a:t>: </a:t>
            </a:r>
            <a:r>
              <a:rPr lang="ru-RU" sz="1100" dirty="0" err="1">
                <a:solidFill>
                  <a:srgbClr val="FF0000"/>
                </a:solidFill>
              </a:rPr>
              <a:t>Балаларга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рәсемнәр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таратыла</a:t>
            </a:r>
            <a:r>
              <a:rPr lang="ru-RU" sz="1100" dirty="0">
                <a:solidFill>
                  <a:srgbClr val="FF0000"/>
                </a:solidFill>
              </a:rPr>
              <a:t>. </a:t>
            </a:r>
            <a:r>
              <a:rPr lang="ru-RU" sz="1100" dirty="0" err="1">
                <a:solidFill>
                  <a:srgbClr val="FF0000"/>
                </a:solidFill>
              </a:rPr>
              <a:t>Балалар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үзләрендәге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рәсемне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дөрес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итеп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атарга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нинди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төстә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формада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кайда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үсүе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кайсы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өлешен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ашыйлар</a:t>
            </a:r>
            <a:r>
              <a:rPr lang="ru-RU" sz="1100" dirty="0">
                <a:solidFill>
                  <a:srgbClr val="FF0000"/>
                </a:solidFill>
              </a:rPr>
              <a:t>, </a:t>
            </a:r>
            <a:r>
              <a:rPr lang="ru-RU" sz="1100" dirty="0" err="1">
                <a:solidFill>
                  <a:srgbClr val="FF0000"/>
                </a:solidFill>
              </a:rPr>
              <a:t>тәме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нинди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икәнен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сурәтләп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сөйләп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бирергә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һәм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кайсы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төркемгә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керүен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атарга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 err="1">
                <a:solidFill>
                  <a:srgbClr val="FF0000"/>
                </a:solidFill>
              </a:rPr>
              <a:t>тиешләр</a:t>
            </a:r>
            <a:endParaRPr lang="ru-RU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еминар\IMG_20210324_114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8"/>
            <a:ext cx="373856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семинар\IMG_20210324_0936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370548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user\Desktop\семинар\IMG_20210324_0937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60486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2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ия\Desktop\РМО 15 ЛЕТ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5"/>
            <a:ext cx="9091661" cy="684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1340768"/>
            <a:ext cx="6264696" cy="2719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t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тибарыгыз өчен зур рәхмәт!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20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2055</TotalTime>
  <Words>269</Words>
  <Application>Microsoft Office PowerPoint</Application>
  <PresentationFormat>Экран 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70</cp:revision>
  <dcterms:created xsi:type="dcterms:W3CDTF">2016-10-25T12:53:28Z</dcterms:created>
  <dcterms:modified xsi:type="dcterms:W3CDTF">2022-03-18T07:07:25Z</dcterms:modified>
</cp:coreProperties>
</file>